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92" r:id="rId23"/>
    <p:sldId id="285" r:id="rId24"/>
    <p:sldId id="286" r:id="rId25"/>
    <p:sldId id="291" r:id="rId26"/>
    <p:sldId id="287" r:id="rId27"/>
    <p:sldId id="288" r:id="rId28"/>
    <p:sldId id="289" r:id="rId29"/>
    <p:sldId id="293" r:id="rId30"/>
    <p:sldId id="294" r:id="rId31"/>
    <p:sldId id="295" r:id="rId32"/>
    <p:sldId id="290" r:id="rId33"/>
    <p:sldId id="264" r:id="rId34"/>
    <p:sldId id="273" r:id="rId35"/>
    <p:sldId id="26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6" autoAdjust="0"/>
    <p:restoredTop sz="92317" autoAdjust="0"/>
  </p:normalViewPr>
  <p:slideViewPr>
    <p:cSldViewPr snapToGrid="0">
      <p:cViewPr varScale="1">
        <p:scale>
          <a:sx n="103" d="100"/>
          <a:sy n="103" d="100"/>
        </p:scale>
        <p:origin x="8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활용한 인기논문 수집 사이트에 대해 발표할 </a:t>
            </a:r>
            <a:r>
              <a:rPr lang="en-US" altLang="ko-KR" dirty="0"/>
              <a:t>16</a:t>
            </a:r>
            <a:r>
              <a:rPr lang="ko-KR" altLang="en-US" dirty="0"/>
              <a:t>학번 </a:t>
            </a:r>
            <a:r>
              <a:rPr lang="ko-KR" altLang="en-US" dirty="0" err="1"/>
              <a:t>임창민입니다</a:t>
            </a:r>
            <a:r>
              <a:rPr lang="en-US" altLang="ko-KR" dirty="0"/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품질 측정 알고리즘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본래 논문 신뢰성은 일반적으로 피인용지수와 저자의 </a:t>
            </a:r>
            <a:r>
              <a:rPr lang="ko-KR" altLang="en-US" dirty="0" err="1"/>
              <a:t>네임드에</a:t>
            </a:r>
            <a:r>
              <a:rPr lang="ko-KR" altLang="en-US" dirty="0"/>
              <a:t>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논문저자가 논문을 많이 기재한 경우 높은 점수를 받게 되는 문제가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저는 다음과 같은 논문자료를 참고해서</a:t>
            </a:r>
            <a:r>
              <a:rPr lang="en-US" altLang="ko-KR" dirty="0"/>
              <a:t>,</a:t>
            </a:r>
            <a:r>
              <a:rPr lang="ko-KR" altLang="en-US" dirty="0"/>
              <a:t> 보다 개선된 방법으로 논문의 품질을 측정하고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하나의 서비스로써 사용자에게 적용하고자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서비스를 구현하기 위해서 사용되는 기술은 </a:t>
            </a:r>
            <a:r>
              <a:rPr lang="ko-KR" altLang="en-US" dirty="0" err="1"/>
              <a:t>셀레니움과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뷰티풀숲이라는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r>
              <a:rPr lang="en-US" altLang="ko-KR" dirty="0"/>
              <a:t> </a:t>
            </a: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해당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네트워크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충족하고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출간 </a:t>
            </a:r>
            <a:r>
              <a:rPr lang="ko-KR" altLang="en-US" dirty="0" err="1"/>
              <a:t>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어플의 디자인에 대해서 설명해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프로토타입이 </a:t>
            </a:r>
            <a:r>
              <a:rPr lang="ko-KR" altLang="en-US" dirty="0" err="1"/>
              <a:t>만들어져있지만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간단한 이미지를 통해 콘텐츠 구성을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 내용은 다음과 같고 이전에 발표했던 내용은 간략하게만 정리하고 새롭게 추가된 내용을 중심으로 발표 진행하겠습니다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7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7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조사는 다음과 같습니다</a:t>
            </a:r>
            <a:r>
              <a:rPr lang="en-US" altLang="ko-KR" dirty="0"/>
              <a:t>. </a:t>
            </a:r>
            <a:r>
              <a:rPr lang="ko-KR" altLang="en-US" dirty="0"/>
              <a:t>내용의 순차만 확인해주시면 되겠습니다</a:t>
            </a:r>
            <a:r>
              <a:rPr lang="en-US" altLang="ko-KR" dirty="0"/>
              <a:t>.</a:t>
            </a: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251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88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기타내용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문제정의입니다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이전에도 한번 </a:t>
            </a:r>
            <a:r>
              <a:rPr lang="ko-KR" altLang="en-US" dirty="0" err="1"/>
              <a:t>설명드렸다시피</a:t>
            </a:r>
            <a:r>
              <a:rPr lang="en-US" altLang="ko-KR" dirty="0"/>
              <a:t>, </a:t>
            </a:r>
            <a:r>
              <a:rPr lang="ko-KR" altLang="en-US" dirty="0"/>
              <a:t>다양한 기관에서 많은 구독료를 내고 학술 사이트와 계약 중에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이로 인해 발생하는 문제점은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투자되는 구독 비용에 비해 연구자들은 논문을 검색하는데 일주일에 </a:t>
            </a:r>
            <a:r>
              <a:rPr lang="en-US" altLang="ko-KR" dirty="0"/>
              <a:t>4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논문을 읽는 시간은 </a:t>
            </a:r>
            <a:r>
              <a:rPr lang="en-US" altLang="ko-KR" dirty="0"/>
              <a:t>5</a:t>
            </a:r>
            <a:r>
              <a:rPr lang="ko-KR" altLang="en-US" dirty="0"/>
              <a:t>시간 정도만 소비한다고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효율적으로 학술저널 사이트를 구독하고 논문 검색을 도울 수 있는 서비스가 필요할 것이라고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https://www.editage.co.kr/insights/am-i-the-only-one-in-the-swamp-of-literature-search-how-to-efficiently-optimize-literature-search-and-reading-habits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구체적인 문제를 정의하기 앞서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가지의 그림을 살펴보시면 사이트별 인기논문목록에서 제공되는 논문의 주제가 전부 다름을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학술지 사이트별 </a:t>
            </a:r>
            <a:r>
              <a:rPr lang="ko-KR" altLang="en-US" dirty="0" err="1"/>
              <a:t>집중되어있는</a:t>
            </a:r>
            <a:r>
              <a:rPr lang="ko-KR" altLang="en-US" dirty="0"/>
              <a:t> 분야와 논문의 품질에 대한 정보를 수집하고</a:t>
            </a:r>
            <a:r>
              <a:rPr lang="en-US" altLang="ko-KR" dirty="0"/>
              <a:t>, </a:t>
            </a:r>
            <a:r>
              <a:rPr lang="ko-KR" altLang="en-US" dirty="0"/>
              <a:t>가공된 정보를 통해 사용자가 원하는 논문으로 데이터를 정렬하고 학술저널 사이트를 찾아 구독할 수 있도록 할 필요가 있다는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문제의 세부사항은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품질을 측정하기 어렵고 저자의 이력을 알기 어려우며</a:t>
            </a:r>
            <a:r>
              <a:rPr lang="en-US" altLang="ko-KR" dirty="0"/>
              <a:t> </a:t>
            </a:r>
            <a:r>
              <a:rPr lang="ko-KR" altLang="en-US" dirty="0"/>
              <a:t>인터페이스가 복잡하고 조작이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다양한 논문을 </a:t>
            </a:r>
            <a:r>
              <a:rPr lang="ko-KR" altLang="en-US" dirty="0" err="1"/>
              <a:t>살려보기</a:t>
            </a:r>
            <a:r>
              <a:rPr lang="ko-KR" altLang="en-US" dirty="0"/>
              <a:t> 어렵다는 점</a:t>
            </a:r>
            <a:r>
              <a:rPr lang="en-US" altLang="ko-KR" dirty="0"/>
              <a:t>, </a:t>
            </a:r>
            <a:r>
              <a:rPr lang="ko-KR" altLang="en-US" dirty="0"/>
              <a:t>최신 정보를 매번 갱신</a:t>
            </a:r>
            <a:r>
              <a:rPr lang="en-US" altLang="ko-KR" dirty="0"/>
              <a:t>, </a:t>
            </a:r>
            <a:r>
              <a:rPr lang="ko-KR" altLang="en-US" dirty="0"/>
              <a:t>조사가 어려운 점</a:t>
            </a:r>
            <a:r>
              <a:rPr lang="en-US" altLang="ko-KR" dirty="0"/>
              <a:t>, </a:t>
            </a:r>
            <a:r>
              <a:rPr lang="ko-KR" altLang="en-US" dirty="0"/>
              <a:t>논문 </a:t>
            </a:r>
            <a:r>
              <a:rPr lang="ko-KR" altLang="en-US" dirty="0" err="1"/>
              <a:t>재검색하는</a:t>
            </a:r>
            <a:r>
              <a:rPr lang="ko-KR" altLang="en-US" dirty="0"/>
              <a:t> 것이 어렵다는 점 등이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접근이 어렵지 않고 사용자의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33FA97-42B1-46B5-A554-DD6DE69D32A4}" type="datetime1">
              <a:rPr lang="ko-KR" altLang="en-US" smtClean="0"/>
              <a:t>2022-02-21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57D7C8-3474-4E43-BA19-EB9E1CEEC981}" type="datetime1">
              <a:rPr lang="ko-KR" altLang="en-US" smtClean="0"/>
              <a:t>2022-02-21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DE31643-E3E7-4890-A4AE-B0ABB2291FE2}" type="datetime1">
              <a:rPr lang="ko-KR" altLang="en-US" smtClean="0"/>
              <a:t>2022-02-21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D4F13C0-CBEE-4AA0-A0B8-F54F890B244C}" type="datetime1">
              <a:rPr lang="ko-KR" altLang="en-US" smtClean="0"/>
              <a:t>2022-02-21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A0E6A7D-F010-4D61-9086-9CF510E08671}" type="datetime1">
              <a:rPr lang="ko-KR" altLang="en-US" smtClean="0"/>
              <a:t>2022-02-21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A65D425-1649-4820-A1A9-8A0C31E6935E}" type="datetime1">
              <a:rPr lang="ko-KR" altLang="en-US" smtClean="0"/>
              <a:t>2022-02-21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FF73CCBF-878A-42AD-B62E-4D7B59846B94}" type="datetime1">
              <a:rPr lang="ko-KR" altLang="en-US" smtClean="0"/>
              <a:t>2022-02-21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C%95%94%EC%8A%A4%ED%85%8C%EB%A5%B4%EB%8B%B4" TargetMode="External"/><Relationship Id="rId5" Type="http://schemas.openxmlformats.org/officeDocument/2006/relationships/hyperlink" Target="https://ko.wikipedia.org/wiki/%EB%84%A4%EB%8D%9C%EB%9E%80%EB%93%9C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논문 수집</a:t>
            </a:r>
            <a:r>
              <a:rPr lang="en-US" altLang="ko-KR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및 추천 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FCB804-0314-44D9-9797-6A22A89D83C1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ko-KR" dirty="0">
                <a:latin typeface="+mj-ea"/>
                <a:ea typeface="+mj-ea"/>
              </a:rPr>
              <a:t>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BDEBB7-D8CF-4F50-84A8-4BD82027457C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등록날짜, 트렌드(조회수)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회원가입을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통해서 관심 논문을 지속적으로 받아볼 수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 특정서비스를 제공받게 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30BE35-418C-4C87-9061-26EEF3EA3415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929C87-67CE-40AD-B25C-0BB2D3DD41BA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5CDFE5-5328-4C2D-AA25-326C757F57BA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B5E575-34EF-4150-9800-F6A852A50019}" type="datetime1">
              <a:rPr lang="ko-KR" altLang="en-US" smtClean="0"/>
              <a:t>2022-02-21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0A2EF-DCE0-4984-B8DB-6E31FF3FFFAF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602113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 분류하고 특정 전자저널을 구독</a:t>
            </a:r>
            <a:r>
              <a:rPr lang="ko-KR" altLang="en-US" sz="1500" dirty="0">
                <a:latin typeface="+mn-ea"/>
                <a:ea typeface="+mn-ea"/>
              </a:rPr>
              <a:t>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225659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927D6-2608-4B15-A7A7-88EABA546772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87CEBB-5639-44F5-AEDC-D90DED678A17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39D69F-1A61-4323-9FEE-24261D8518B6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F319D5-5F8B-4B2B-AE9A-A4F31E02C60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개요 및 위치를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논문정보를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home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가장 상위권 데이터를  선택적으로  보여준다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06FB49-4F9C-4CF0-AD71-113D08AB5A2C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850296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p.33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964133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개선사항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000" b="1" dirty="0">
                <a:latin typeface="+mn-ea"/>
                <a:ea typeface="+mn-ea"/>
              </a:rPr>
              <a:t>Software Prototyping</a:t>
            </a:r>
            <a:r>
              <a:rPr lang="en-US" altLang="ko-KR" dirty="0">
                <a:latin typeface="+mn-ea"/>
                <a:ea typeface="+mn-ea"/>
              </a:rPr>
              <a:t>---p.19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Wireframe (web design)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8609-920A-4784-889E-9CCC653290AB}"/>
              </a:ext>
            </a:extLst>
          </p:cNvPr>
          <p:cNvSpPr txBox="1"/>
          <p:nvPr/>
        </p:nvSpPr>
        <p:spPr>
          <a:xfrm>
            <a:off x="7996643" y="2785546"/>
            <a:ext cx="38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8. </a:t>
            </a:r>
            <a:r>
              <a:rPr lang="en-US" altLang="ko-KR" sz="1800" b="1" dirty="0">
                <a:latin typeface="+mn-ea"/>
                <a:ea typeface="+mn-ea"/>
              </a:rPr>
              <a:t>Software Code &amp; data</a:t>
            </a:r>
            <a:r>
              <a:rPr lang="en-US" altLang="ko-KR" dirty="0">
                <a:latin typeface="+mn-ea"/>
                <a:ea typeface="+mn-ea"/>
              </a:rPr>
              <a:t> ----- p.26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5F8A74-4705-4AB3-B8AE-713727BCA9E1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 사이트 연결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크롤링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웹스크랩되는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학술지사이트의 링크를 제공한다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저작권과 관련한 문의 및 요청사항을 접수하는 곳이다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출간하기 위한 공간이다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회사의 정보 기재</a:t>
            </a: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453ED2E-6893-4411-81A4-3C73B7C4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48" y="1125906"/>
            <a:ext cx="6587077" cy="5055515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도출을 위한 기능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 선택할 수 있는 옵션을 갖추었다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수집 및 가공된 데이터를 가진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본 내용을 테이블 형태로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 등을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344381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3021588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F4E81B-60EF-4188-A87B-C6E585B4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7" y="1340472"/>
            <a:ext cx="8099953" cy="486318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608774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상세보기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핵심 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논문자료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즐겨찾기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초록 등 저널리스트에서 선택된 논문들의 상세한 정보를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앞에서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설명드린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학술 전문가 검색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기법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을 활용한 알고리즘을 통해 얻어낸 계산 값으로 기존과 다른 논문품질 수치 값을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691365" y="2134720"/>
            <a:ext cx="274869" cy="2856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579273-6678-4808-80A7-5F7579FDD765}"/>
              </a:ext>
            </a:extLst>
          </p:cNvPr>
          <p:cNvSpPr/>
          <p:nvPr/>
        </p:nvSpPr>
        <p:spPr>
          <a:xfrm>
            <a:off x="1962150" y="2771775"/>
            <a:ext cx="132397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BF39D7-BA06-49AA-A91C-B6ADA78E92B7}"/>
              </a:ext>
            </a:extLst>
          </p:cNvPr>
          <p:cNvSpPr/>
          <p:nvPr/>
        </p:nvSpPr>
        <p:spPr>
          <a:xfrm>
            <a:off x="1687281" y="2709279"/>
            <a:ext cx="274869" cy="266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15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54F911-A35F-49BE-92E7-0AF732D4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8" y="1187776"/>
            <a:ext cx="7907741" cy="5179947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(Introduction)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5489E-6FF0-4C92-88D3-D287C51BE39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소갠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SIS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개요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제작 중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회사로 찾아오는 길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소개 글 및 그림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사용과 회사의 간단한 정보를 열람할 수 있는 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458036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3678600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69C6DB-300C-499F-8F0A-0A0981BC14C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 일치 시 어플의 홈페이지로 이동시킨다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개개인 서비스 확대를 위한 회원가입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ForgotPassword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비밀번호를 잊어버렸을 때 사용하는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84FBFE-F4F3-426F-A798-3538A03D92B3}"/>
              </a:ext>
            </a:extLst>
          </p:cNvPr>
          <p:cNvSpPr/>
          <p:nvPr/>
        </p:nvSpPr>
        <p:spPr>
          <a:xfrm>
            <a:off x="5541674" y="392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18E852-93AB-4C9F-8B05-6BDF5C1137ED}"/>
              </a:ext>
            </a:extLst>
          </p:cNvPr>
          <p:cNvSpPr/>
          <p:nvPr/>
        </p:nvSpPr>
        <p:spPr>
          <a:xfrm>
            <a:off x="5809795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7490C-F8E0-4BFF-A5E9-F3601922C83C}"/>
              </a:ext>
            </a:extLst>
          </p:cNvPr>
          <p:cNvSpPr/>
          <p:nvPr/>
        </p:nvSpPr>
        <p:spPr>
          <a:xfrm>
            <a:off x="6866463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EAA046-B1FF-4687-8238-B04BD1488EB1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영어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숫자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한글 전부 가능하다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NAME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회원이 사용할 닉네임이다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회원의 생년월일 정보이다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최소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자리 이상의 비밀번호로 구성돼야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확인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위에 비밀번호가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올바른지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확인하기 위한 입력란이다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특수한 경우 회원에게 정보를 전송할 때 사용될 이메일이다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89CAB0-9F4F-4ADE-8EDA-933998305778}"/>
              </a:ext>
            </a:extLst>
          </p:cNvPr>
          <p:cNvSpPr/>
          <p:nvPr/>
        </p:nvSpPr>
        <p:spPr>
          <a:xfrm>
            <a:off x="2191041" y="3275239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DD5148-C93A-4A8D-A93A-0E0A2FDD4A12}"/>
              </a:ext>
            </a:extLst>
          </p:cNvPr>
          <p:cNvSpPr/>
          <p:nvPr/>
        </p:nvSpPr>
        <p:spPr>
          <a:xfrm>
            <a:off x="2191041" y="380997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FAF45-266D-4953-8A37-F1A0943EECB0}"/>
              </a:ext>
            </a:extLst>
          </p:cNvPr>
          <p:cNvSpPr/>
          <p:nvPr/>
        </p:nvSpPr>
        <p:spPr>
          <a:xfrm>
            <a:off x="2191041" y="43970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63B14-FA73-439F-9E8E-662EC233F7DF}"/>
              </a:ext>
            </a:extLst>
          </p:cNvPr>
          <p:cNvSpPr/>
          <p:nvPr/>
        </p:nvSpPr>
        <p:spPr>
          <a:xfrm>
            <a:off x="2191041" y="50969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8507FE-1292-4C56-8354-0D59A6F5F89D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545BD-308D-4500-9253-C403C818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05" y="1133475"/>
            <a:ext cx="2992490" cy="522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AF0CE6-CC39-4149-AF85-2652BD75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1133475"/>
            <a:ext cx="2791215" cy="3086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DECE8E-DB3D-4F56-8FBB-819A2E111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44" y="1133475"/>
            <a:ext cx="5867956" cy="2969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DF4CD-B348-4AF2-9738-4422E7F447A8}"/>
              </a:ext>
            </a:extLst>
          </p:cNvPr>
          <p:cNvSpPr txBox="1"/>
          <p:nvPr/>
        </p:nvSpPr>
        <p:spPr>
          <a:xfrm>
            <a:off x="866365" y="4589210"/>
            <a:ext cx="47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컨트롤을 위해 셀레늄 연결 후 </a:t>
            </a:r>
            <a:r>
              <a:rPr lang="en-US" altLang="ko-KR" dirty="0"/>
              <a:t>HTML </a:t>
            </a:r>
            <a:r>
              <a:rPr lang="ko-KR" altLang="en-US" dirty="0"/>
              <a:t>값 추출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709EC-EA80-4840-B68E-B821A06CAC3B}"/>
              </a:ext>
            </a:extLst>
          </p:cNvPr>
          <p:cNvSpPr txBox="1"/>
          <p:nvPr/>
        </p:nvSpPr>
        <p:spPr>
          <a:xfrm>
            <a:off x="2996023" y="538364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기본 논문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E2019-CF28-4808-8D1B-3C05888971FD}"/>
              </a:ext>
            </a:extLst>
          </p:cNvPr>
          <p:cNvCxnSpPr>
            <a:cxnSpLocks/>
          </p:cNvCxnSpPr>
          <p:nvPr/>
        </p:nvCxnSpPr>
        <p:spPr>
          <a:xfrm>
            <a:off x="5739222" y="5626669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80F1A9-5E15-4DA8-BB1E-832582DE74C5}"/>
              </a:ext>
            </a:extLst>
          </p:cNvPr>
          <p:cNvCxnSpPr>
            <a:cxnSpLocks/>
          </p:cNvCxnSpPr>
          <p:nvPr/>
        </p:nvCxnSpPr>
        <p:spPr>
          <a:xfrm rot="-5400000" flipV="1">
            <a:off x="2997378" y="43421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BFA35-1103-44DD-AAF2-64DC81F37889}"/>
              </a:ext>
            </a:extLst>
          </p:cNvPr>
          <p:cNvSpPr txBox="1"/>
          <p:nvPr/>
        </p:nvSpPr>
        <p:spPr>
          <a:xfrm>
            <a:off x="9340269" y="4731262"/>
            <a:ext cx="26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논문 초록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C8D354-3E7E-4C24-B73C-B0A13A65F05F}"/>
              </a:ext>
            </a:extLst>
          </p:cNvPr>
          <p:cNvCxnSpPr>
            <a:cxnSpLocks/>
          </p:cNvCxnSpPr>
          <p:nvPr/>
        </p:nvCxnSpPr>
        <p:spPr>
          <a:xfrm rot="-5400000" flipV="1">
            <a:off x="10485043" y="44564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OracleDB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98419E-74A4-4C40-AC12-B69E95D34F00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7AA24-97DF-4DA2-9478-D4AFF25A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6" y="1114424"/>
            <a:ext cx="3732698" cy="396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CBD830-9922-4E5C-B630-98AEF717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74" y="1096471"/>
            <a:ext cx="3729951" cy="4001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7DA753-E234-489D-BA50-2D34C41BA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114424"/>
            <a:ext cx="2431464" cy="4901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F59BF9-117C-413F-BB9D-3F23F6C26E50}"/>
              </a:ext>
            </a:extLst>
          </p:cNvPr>
          <p:cNvSpPr txBox="1"/>
          <p:nvPr/>
        </p:nvSpPr>
        <p:spPr>
          <a:xfrm>
            <a:off x="4943475" y="5611697"/>
            <a:ext cx="315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실질 데이터를 </a:t>
            </a:r>
            <a:r>
              <a:rPr lang="en-US" altLang="ko-KR" dirty="0"/>
              <a:t>Oracle </a:t>
            </a:r>
            <a:r>
              <a:rPr lang="ko-KR" altLang="en-US" dirty="0"/>
              <a:t>데이터베이스에 삽입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C228E6-C56A-4EBF-B3BD-5A6311785EBA}"/>
              </a:ext>
            </a:extLst>
          </p:cNvPr>
          <p:cNvCxnSpPr>
            <a:cxnSpLocks/>
          </p:cNvCxnSpPr>
          <p:nvPr/>
        </p:nvCxnSpPr>
        <p:spPr>
          <a:xfrm rot="-5400000" flipV="1">
            <a:off x="6407738" y="5364683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3A701B-F3C2-4E70-82EF-F4418B876B9F}"/>
              </a:ext>
            </a:extLst>
          </p:cNvPr>
          <p:cNvCxnSpPr>
            <a:cxnSpLocks/>
          </p:cNvCxnSpPr>
          <p:nvPr/>
        </p:nvCxnSpPr>
        <p:spPr>
          <a:xfrm>
            <a:off x="7961133" y="5761528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31278A-5913-4DF3-B088-B6D755F6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0" y="1202090"/>
            <a:ext cx="5907549" cy="2860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E41A18-F936-4ED4-8FAC-C51E6311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0" y="4133236"/>
            <a:ext cx="5907548" cy="1100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6CBA56-1D29-4F34-A2A7-330D27DDB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00" y="5368437"/>
            <a:ext cx="5907548" cy="496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5D46CF-B5EB-4D56-AAE0-3242463A6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058" y="1202090"/>
            <a:ext cx="4592790" cy="3696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CDBF22-2EC7-40C3-A192-1E13AE22A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058" y="5031458"/>
            <a:ext cx="4611341" cy="86753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5F5B32-D52D-475B-BE27-4EC17B88824A}"/>
              </a:ext>
            </a:extLst>
          </p:cNvPr>
          <p:cNvSpPr/>
          <p:nvPr/>
        </p:nvSpPr>
        <p:spPr>
          <a:xfrm>
            <a:off x="717602" y="4781629"/>
            <a:ext cx="5875446" cy="249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91C0F3-3261-43A5-AD73-CFEDD035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63" y="1219039"/>
            <a:ext cx="8663474" cy="39530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67075" y="5638961"/>
            <a:ext cx="551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 코드에서 분석한 키워드의 가중치를 바탕으로 중요한 </a:t>
            </a:r>
            <a:endParaRPr lang="en-US" altLang="ko-KR" dirty="0"/>
          </a:p>
          <a:p>
            <a:pPr algn="ctr"/>
            <a:r>
              <a:rPr lang="ko-KR" altLang="en-US" dirty="0"/>
              <a:t>핵심 키워드를 뽑아낸다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6316B4-F3EA-40A1-AA6C-1EB949C3C1DF}"/>
              </a:ext>
            </a:extLst>
          </p:cNvPr>
          <p:cNvCxnSpPr>
            <a:cxnSpLocks/>
          </p:cNvCxnSpPr>
          <p:nvPr/>
        </p:nvCxnSpPr>
        <p:spPr>
          <a:xfrm rot="-5400000" flipV="1">
            <a:off x="5883863" y="5391947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1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B06FF-1839-4166-978A-AB0A4A01BD4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02522" y="5542796"/>
            <a:ext cx="664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이전에 수집하고 가공한 데이터를 바탕으로</a:t>
            </a:r>
            <a:endParaRPr lang="en-US" altLang="ko-KR" dirty="0"/>
          </a:p>
          <a:p>
            <a:pPr algn="ctr"/>
            <a:r>
              <a:rPr lang="ko-KR" altLang="en-US" dirty="0"/>
              <a:t>다음과 같은 피인용 수 정규화</a:t>
            </a:r>
            <a:r>
              <a:rPr lang="en-US" altLang="ko-KR" dirty="0"/>
              <a:t>, </a:t>
            </a:r>
            <a:r>
              <a:rPr lang="ko-KR" altLang="en-US" dirty="0"/>
              <a:t>인기주제어</a:t>
            </a:r>
            <a:r>
              <a:rPr lang="en-US" altLang="ko-KR" dirty="0"/>
              <a:t>, </a:t>
            </a:r>
            <a:r>
              <a:rPr lang="ko-KR" altLang="en-US" dirty="0" err="1"/>
              <a:t>최신성</a:t>
            </a:r>
            <a:r>
              <a:rPr lang="en-US" altLang="ko-KR" dirty="0"/>
              <a:t>, </a:t>
            </a:r>
            <a:r>
              <a:rPr lang="ko-KR" altLang="en-US" dirty="0"/>
              <a:t>희소성 등의 수치 정보를 뽑아냈다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EBFA6-9143-4190-96D2-F0E2133E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97" y="1394960"/>
            <a:ext cx="5882203" cy="1657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CD724-BC93-4D25-A62D-13D54203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3" y="1376448"/>
            <a:ext cx="5882201" cy="1192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989EA7-0BAC-45DE-A175-9C1B0FB9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2" y="2741584"/>
            <a:ext cx="5882201" cy="25010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66599-C599-4B51-8438-7DFC2F17C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96" y="3352723"/>
            <a:ext cx="5882201" cy="18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altLang="ko-KR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Qualitys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2257425" y="5041878"/>
            <a:ext cx="7570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앞서 구축된 데이터를 </a:t>
            </a:r>
            <a:r>
              <a:rPr lang="en-US" altLang="ko-KR" dirty="0"/>
              <a:t>&lt;</a:t>
            </a:r>
            <a:r>
              <a:rPr lang="ko-KR" altLang="en-US" dirty="0"/>
              <a:t>품질수치</a:t>
            </a:r>
            <a:r>
              <a:rPr lang="en-US" altLang="ko-KR" dirty="0"/>
              <a:t>&gt;</a:t>
            </a:r>
            <a:r>
              <a:rPr lang="ko-KR" altLang="en-US" dirty="0"/>
              <a:t>라는 하나의 값으로 뽑아낸 뒤</a:t>
            </a:r>
            <a:endParaRPr lang="en-US" altLang="ko-KR" dirty="0"/>
          </a:p>
          <a:p>
            <a:pPr algn="ctr"/>
            <a:r>
              <a:rPr lang="ko-KR" altLang="en-US" dirty="0"/>
              <a:t>데이터를 그래프로 만들어낸 결과</a:t>
            </a:r>
            <a:r>
              <a:rPr lang="en-US" altLang="ko-KR" dirty="0"/>
              <a:t>, </a:t>
            </a:r>
            <a:r>
              <a:rPr lang="ko-KR" altLang="en-US" dirty="0"/>
              <a:t>정규분포도 따르는 데이터가 나오는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2C9B0-D717-4987-9398-5C7A6DD4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0" y="1800886"/>
            <a:ext cx="5296639" cy="2794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DFC79-AC3A-46E4-9E4A-6002C6CB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921" y="1656674"/>
            <a:ext cx="5987079" cy="29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Code &amp; Data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4021D61-5BCC-4C2E-A9C0-5B153698C30C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A28C3-826F-490A-AE50-2B8307A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59642"/>
            <a:ext cx="9829800" cy="50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045F06-68F4-4673-9847-C1B1F4E378D2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65B058-9A3E-42E2-AA17-1A6CC29E803A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비슷하고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개선사항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C31F-FE8A-4AC5-8F9F-7EF8E03609B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406950" y="2497536"/>
            <a:ext cx="10036177" cy="14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저작권 문제에 대해 지속적인 개선 방안을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물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색해야 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더 많은 데이터를 통해서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&lt;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논문 품질 수치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&gt;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에 대한 정확도를 높여야 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키워드 및 문장 요약 알고리즘을 활용한 인공지능 논문 추천 서비스를 추가해야 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9D0C77-47C2-430F-BCC5-A9309D92A0EC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762269" y="1334986"/>
            <a:ext cx="392229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학술 사이트에 구독했지만 </a:t>
            </a:r>
            <a:r>
              <a:rPr lang="ko-KR" altLang="en-US" sz="18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엘스비어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보고서에 따르면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 연구자들은 논문을 검색하는데 일주일에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소비하고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논문 읽기에 투자한다고 합니다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효율적으로 학술저널 사이트를 구독하고 논문검색을 도울 수 있는 서비스가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FF9579-E3DC-42D0-82A8-51ED9057EC1A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289461-C466-4CB3-8585-E883B12E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34986"/>
            <a:ext cx="3446979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23AA55-4F2E-49FC-B539-74600278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47" y="1334986"/>
            <a:ext cx="3433215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3A336-C90E-4590-927E-A37592BC69BB}"/>
              </a:ext>
            </a:extLst>
          </p:cNvPr>
          <p:cNvSpPr txBox="1"/>
          <p:nvPr/>
        </p:nvSpPr>
        <p:spPr>
          <a:xfrm>
            <a:off x="2065339" y="5722285"/>
            <a:ext cx="78968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엘스비어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(Elsevier)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는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5"/>
              </a:rPr>
              <a:t>네덜란드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6"/>
              </a:rPr>
              <a:t>암스테르담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을 기반으로 하는 출판사이다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의학 및 과학 기술 관계를 </a:t>
            </a:r>
            <a:r>
              <a:rPr lang="ko-KR" altLang="en-US" sz="1100" b="0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중심으로하는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세계 최대 규모의 출판사로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학술 잡지도 다수 발행하고있다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100" b="0" dirty="0">
              <a:effectLst/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DA170-2B20-471E-93FC-22AFF19D1107}"/>
              </a:ext>
            </a:extLst>
          </p:cNvPr>
          <p:cNvSpPr txBox="1"/>
          <p:nvPr/>
        </p:nvSpPr>
        <p:spPr>
          <a:xfrm>
            <a:off x="686355" y="1483567"/>
            <a:ext cx="65355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출처 </a:t>
            </a:r>
            <a:r>
              <a:rPr lang="en-US" altLang="ko-KR" sz="3600" dirty="0">
                <a:solidFill>
                  <a:schemeClr val="bg1"/>
                </a:solidFill>
              </a:rPr>
              <a:t>: https://www.editage.co.kr/insights/am-i-the-only-one-in-the-swamp-of-literature-search-how-to-efficiently-optimize-literature-search-and-reading-habits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문헌 검색에 시간이 많이 들어가는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방대한 논문 정보를 다 살펴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봐야한다는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재검색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3077F2-B132-4BB7-989E-773CCE100504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24431" y="1382337"/>
            <a:ext cx="5136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 정보는 많이 다른 것을 확인할 수 있습니다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각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정보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향상된 논문 품질 검색 기법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을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제공하는 사이트를 만들고자 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9BB668-149D-4E2B-B644-F2076F3B3C6C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6DC41B-9B36-46F2-AC7B-E421A0434582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544C9-79DB-41E7-B693-78530850E378}" type="datetime1">
              <a:rPr lang="ko-KR" altLang="en-US" smtClean="0"/>
              <a:t>2022-02-21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142C2-C6F6-480A-916D-C340BE6B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510239"/>
            <a:ext cx="11041016" cy="4286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2907</Words>
  <Application>Microsoft Office PowerPoint</Application>
  <PresentationFormat>와이드스크린</PresentationFormat>
  <Paragraphs>501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돋움</vt:lpstr>
      <vt:lpstr>Malgun Gothic</vt:lpstr>
      <vt:lpstr>Malgun Gothic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465</cp:revision>
  <dcterms:created xsi:type="dcterms:W3CDTF">2021-09-02T07:12:19Z</dcterms:created>
  <dcterms:modified xsi:type="dcterms:W3CDTF">2022-02-21T12:28:41Z</dcterms:modified>
</cp:coreProperties>
</file>